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9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52" r:id="rId1"/>
  </p:sldMasterIdLst>
  <p:notesMasterIdLst>
    <p:notesMasterId r:id="rId32"/>
  </p:notesMasterIdLst>
  <p:sldIdLst>
    <p:sldId id="256" r:id="rId2"/>
    <p:sldId id="257" r:id="rId3"/>
    <p:sldId id="278" r:id="rId4"/>
    <p:sldId id="286" r:id="rId5"/>
    <p:sldId id="287" r:id="rId6"/>
    <p:sldId id="288" r:id="rId7"/>
    <p:sldId id="282" r:id="rId8"/>
    <p:sldId id="258" r:id="rId9"/>
    <p:sldId id="274" r:id="rId10"/>
    <p:sldId id="259" r:id="rId11"/>
    <p:sldId id="260" r:id="rId12"/>
    <p:sldId id="261" r:id="rId13"/>
    <p:sldId id="280" r:id="rId14"/>
    <p:sldId id="273" r:id="rId15"/>
    <p:sldId id="281" r:id="rId16"/>
    <p:sldId id="262" r:id="rId17"/>
    <p:sldId id="283" r:id="rId18"/>
    <p:sldId id="263" r:id="rId19"/>
    <p:sldId id="264" r:id="rId20"/>
    <p:sldId id="275" r:id="rId21"/>
    <p:sldId id="277" r:id="rId22"/>
    <p:sldId id="284" r:id="rId23"/>
    <p:sldId id="266" r:id="rId24"/>
    <p:sldId id="272" r:id="rId25"/>
    <p:sldId id="271" r:id="rId26"/>
    <p:sldId id="270" r:id="rId27"/>
    <p:sldId id="269" r:id="rId28"/>
    <p:sldId id="268" r:id="rId29"/>
    <p:sldId id="267" r:id="rId30"/>
    <p:sldId id="289" r:id="rId31"/>
  </p:sldIdLst>
  <p:sldSz cx="14630400" cy="8229600"/>
  <p:notesSz cx="8229600" cy="14630400"/>
  <p:embeddedFontLst>
    <p:embeddedFont>
      <p:font typeface="Arial Black" panose="020B0A04020102020204" pitchFamily="34" charset="0"/>
      <p:bold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Inter" panose="020B0604020202020204" charset="0"/>
      <p:bold r:id="rId38"/>
    </p:embeddedFont>
    <p:embeddedFont>
      <p:font typeface="Wingdings 3" panose="05040102010807070707" pitchFamily="18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033" autoAdjust="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2262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360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257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1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2316481" y="4525409"/>
            <a:ext cx="8735579" cy="41060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4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64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86762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1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5339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62580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654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6433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74737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6465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815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4547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64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373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690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98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1261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8519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969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612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194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70877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2989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197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9178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200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4081276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6" y="3755137"/>
            <a:ext cx="4081274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320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1187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1" y="3203623"/>
            <a:ext cx="4842803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3081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0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  <p:sldLayoutId id="2147483872" r:id="rId20"/>
    <p:sldLayoutId id="2147483873" r:id="rId21"/>
    <p:sldLayoutId id="2147483874" r:id="rId22"/>
    <p:sldLayoutId id="2147483875" r:id="rId23"/>
    <p:sldLayoutId id="2147483876" r:id="rId24"/>
    <p:sldLayoutId id="2147483877" r:id="rId25"/>
    <p:sldLayoutId id="2147483878" r:id="rId26"/>
    <p:sldLayoutId id="2147483879" r:id="rId27"/>
    <p:sldLayoutId id="2147483880" r:id="rId28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1752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40.png"/><Relationship Id="rId3" Type="http://schemas.openxmlformats.org/officeDocument/2006/relationships/tags" Target="../tags/tag3.xml"/><Relationship Id="rId21" Type="http://schemas.openxmlformats.org/officeDocument/2006/relationships/image" Target="../media/image43.sv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notesSlide" Target="../notesSlides/notesSlide9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5.xml"/><Relationship Id="rId20" Type="http://schemas.openxmlformats.org/officeDocument/2006/relationships/image" Target="../media/image42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46.jp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45.svg"/><Relationship Id="rId10" Type="http://schemas.openxmlformats.org/officeDocument/2006/relationships/tags" Target="../tags/tag10.xml"/><Relationship Id="rId19" Type="http://schemas.openxmlformats.org/officeDocument/2006/relationships/image" Target="../media/image41.sv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51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50.png"/><Relationship Id="rId2" Type="http://schemas.openxmlformats.org/officeDocument/2006/relationships/tags" Target="../tags/tag17.xml"/><Relationship Id="rId16" Type="http://schemas.openxmlformats.org/officeDocument/2006/relationships/image" Target="../media/image49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image" Target="../media/image48.png"/><Relationship Id="rId10" Type="http://schemas.openxmlformats.org/officeDocument/2006/relationships/tags" Target="../tags/tag25.xml"/><Relationship Id="rId19" Type="http://schemas.openxmlformats.org/officeDocument/2006/relationships/image" Target="../media/image52.jp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70740" y="2565798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NLU Tool – End-to-End NLU Training, Management &amp; Deployment System</a:t>
            </a:r>
            <a:endParaRPr lang="en-US" sz="44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70740" y="4979194"/>
            <a:ext cx="75564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Complete workflow overview featuring model training, active learning, and automated deployment pipeline</a:t>
            </a:r>
            <a:endParaRPr lang="en-US" sz="17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18C6D-E7AD-F3EE-A973-3042DBD3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3660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314" y="479584"/>
            <a:ext cx="5261372" cy="544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System Inputs &amp; Outputs</a:t>
            </a:r>
            <a:endParaRPr lang="en-US" sz="34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6767" y="1351359"/>
            <a:ext cx="2615922" cy="326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FFC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</a:t>
            </a:r>
            <a:r>
              <a:rPr lang="en-US" sz="2400" b="1" dirty="0">
                <a:solidFill>
                  <a:srgbClr val="FFC000"/>
                </a:solidFill>
                <a:latin typeface="Calibri" panose="020F0502020204030204" charset="0"/>
                <a:ea typeface="Inter Bold" pitchFamily="34" charset="-122"/>
                <a:cs typeface="Calibri" panose="020F0502020204030204" charset="0"/>
              </a:rPr>
              <a:t>nput Processing</a:t>
            </a:r>
            <a:endParaRPr lang="en-US" sz="2400" dirty="0">
              <a:solidFill>
                <a:srgbClr val="FFC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10314" y="1983462"/>
            <a:ext cx="174308" cy="217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 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10314" y="2256830"/>
            <a:ext cx="6492121" cy="22860"/>
          </a:xfrm>
          <a:prstGeom prst="rect">
            <a:avLst/>
          </a:prstGeom>
          <a:solidFill>
            <a:srgbClr val="2B0AFF"/>
          </a:solidFill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610314" y="2389703"/>
            <a:ext cx="2179915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Dataset Import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10314" y="2836426"/>
            <a:ext cx="6492121" cy="279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Support for CSV, JSON, and Rasa formats with automatic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schema validation</a:t>
            </a:r>
          </a:p>
          <a:p>
            <a:pPr marL="0" indent="0" algn="l">
              <a:lnSpc>
                <a:spcPts val="2150"/>
              </a:lnSpc>
              <a:buNone/>
            </a:pPr>
            <a:endParaRPr lang="en-US" sz="1600" dirty="0">
              <a:solidFill>
                <a:srgbClr val="E5E0DF"/>
              </a:solidFill>
              <a:latin typeface="Inter" panose="02000503000000020004" pitchFamily="34" charset="0"/>
              <a:ea typeface="Inter" panose="02000503000000020004" pitchFamily="34" charset="-122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sz="1600" dirty="0">
              <a:solidFill>
                <a:srgbClr val="E5E0DF"/>
              </a:solidFill>
              <a:latin typeface="Inter" panose="02000503000000020004" pitchFamily="34" charset="0"/>
              <a:ea typeface="Inter" panose="02000503000000020004" pitchFamily="34" charset="-122"/>
            </a:endParaRPr>
          </a:p>
          <a:p>
            <a:pPr marL="0" indent="0" algn="l">
              <a:lnSpc>
                <a:spcPts val="215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0314" y="3420547"/>
            <a:ext cx="174308" cy="217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10314" y="3693914"/>
            <a:ext cx="6492121" cy="22860"/>
          </a:xfrm>
          <a:prstGeom prst="rect">
            <a:avLst/>
          </a:prstGeom>
          <a:solidFill>
            <a:srgbClr val="2B0AFF"/>
          </a:solidFill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610314" y="3826788"/>
            <a:ext cx="2179915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Entity Definition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10314" y="4273510"/>
            <a:ext cx="6492121" cy="279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Configure entity types and intent classifications for your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domain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610314" y="4857631"/>
            <a:ext cx="174308" cy="217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10314" y="5130998"/>
            <a:ext cx="6492121" cy="22860"/>
          </a:xfrm>
          <a:prstGeom prst="rect">
            <a:avLst/>
          </a:prstGeom>
          <a:solidFill>
            <a:srgbClr val="2B0AFF"/>
          </a:solidFill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610314" y="5263872"/>
            <a:ext cx="2198846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Annotation Interface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10314" y="5710595"/>
            <a:ext cx="6492121" cy="279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Intuitive UI with Add Entity and Save Annotation workflows</a:t>
            </a:r>
            <a:endParaRPr lang="en-US" dirty="0"/>
          </a:p>
        </p:txBody>
      </p:sp>
      <p:sp>
        <p:nvSpPr>
          <p:cNvPr id="16" name="Text 14"/>
          <p:cNvSpPr/>
          <p:nvPr/>
        </p:nvSpPr>
        <p:spPr>
          <a:xfrm>
            <a:off x="7535585" y="1405057"/>
            <a:ext cx="2377559" cy="3823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400" b="1" dirty="0">
                <a:solidFill>
                  <a:srgbClr val="FFC000"/>
                </a:solidFill>
                <a:latin typeface="Calibri" panose="020F0502020204030204" charset="0"/>
                <a:ea typeface="Inter Bold" pitchFamily="34" charset="-122"/>
                <a:cs typeface="Calibri" panose="020F0502020204030204" charset="0"/>
              </a:rPr>
              <a:t>Output Generation</a:t>
            </a:r>
            <a:endParaRPr lang="en-US" sz="2400" dirty="0">
              <a:solidFill>
                <a:srgbClr val="FFC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35585" y="1983462"/>
            <a:ext cx="174308" cy="217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7535585" y="2256829"/>
            <a:ext cx="6379707" cy="45719"/>
          </a:xfrm>
          <a:prstGeom prst="rect">
            <a:avLst/>
          </a:prstGeom>
          <a:solidFill>
            <a:srgbClr val="2B0AFF"/>
          </a:solidFill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7535585" y="2389703"/>
            <a:ext cx="2179915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Model Updates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35585" y="2836426"/>
            <a:ext cx="6492121" cy="279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Refreshed accuracy metrics after each training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cycle</a:t>
            </a:r>
            <a:endParaRPr lang="en-US" dirty="0"/>
          </a:p>
        </p:txBody>
      </p:sp>
      <p:sp>
        <p:nvSpPr>
          <p:cNvPr id="21" name="Text 19"/>
          <p:cNvSpPr/>
          <p:nvPr/>
        </p:nvSpPr>
        <p:spPr>
          <a:xfrm>
            <a:off x="7535585" y="3420547"/>
            <a:ext cx="174308" cy="217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7535585" y="3693913"/>
            <a:ext cx="6379707" cy="45719"/>
          </a:xfrm>
          <a:prstGeom prst="rect">
            <a:avLst/>
          </a:prstGeom>
          <a:solidFill>
            <a:srgbClr val="2B0AFF"/>
          </a:solidFill>
        </p:spPr>
        <p:txBody>
          <a:bodyPr/>
          <a:lstStyle/>
          <a:p>
            <a:endParaRPr lang="en-IN"/>
          </a:p>
        </p:txBody>
      </p:sp>
      <p:sp>
        <p:nvSpPr>
          <p:cNvPr id="23" name="Text 21"/>
          <p:cNvSpPr/>
          <p:nvPr/>
        </p:nvSpPr>
        <p:spPr>
          <a:xfrm>
            <a:off x="7535585" y="3826788"/>
            <a:ext cx="2377559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Prediction Confidence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535585" y="4273510"/>
            <a:ext cx="6492121" cy="279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Confidence scores for all model predictions and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classifications</a:t>
            </a:r>
            <a:endParaRPr lang="en-US" dirty="0"/>
          </a:p>
        </p:txBody>
      </p:sp>
      <p:sp>
        <p:nvSpPr>
          <p:cNvPr id="25" name="Text 23"/>
          <p:cNvSpPr/>
          <p:nvPr/>
        </p:nvSpPr>
        <p:spPr>
          <a:xfrm>
            <a:off x="7535585" y="4857631"/>
            <a:ext cx="174308" cy="217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350" dirty="0"/>
          </a:p>
        </p:txBody>
      </p:sp>
      <p:sp>
        <p:nvSpPr>
          <p:cNvPr id="26" name="Shape 24"/>
          <p:cNvSpPr/>
          <p:nvPr/>
        </p:nvSpPr>
        <p:spPr>
          <a:xfrm>
            <a:off x="7535585" y="5130997"/>
            <a:ext cx="6379707" cy="45719"/>
          </a:xfrm>
          <a:prstGeom prst="rect">
            <a:avLst/>
          </a:prstGeom>
          <a:solidFill>
            <a:srgbClr val="2B0AFF"/>
          </a:solidFill>
        </p:spPr>
        <p:txBody>
          <a:bodyPr/>
          <a:lstStyle/>
          <a:p>
            <a:endParaRPr lang="en-IN"/>
          </a:p>
        </p:txBody>
      </p:sp>
      <p:sp>
        <p:nvSpPr>
          <p:cNvPr id="27" name="Text 25"/>
          <p:cNvSpPr/>
          <p:nvPr/>
        </p:nvSpPr>
        <p:spPr>
          <a:xfrm>
            <a:off x="7535585" y="5263872"/>
            <a:ext cx="2424589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Active Learning Queue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535585" y="5710595"/>
            <a:ext cx="6492121" cy="279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Uncertain samples flagged for human review and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re-annotation</a:t>
            </a:r>
            <a:endParaRPr lang="en-US" dirty="0"/>
          </a:p>
        </p:txBody>
      </p:sp>
      <p:sp>
        <p:nvSpPr>
          <p:cNvPr id="29" name="Text 27"/>
          <p:cNvSpPr/>
          <p:nvPr/>
        </p:nvSpPr>
        <p:spPr>
          <a:xfrm>
            <a:off x="7535585" y="6294715"/>
            <a:ext cx="174308" cy="21788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350" dirty="0"/>
          </a:p>
        </p:txBody>
      </p:sp>
      <p:sp>
        <p:nvSpPr>
          <p:cNvPr id="30" name="Shape 28"/>
          <p:cNvSpPr/>
          <p:nvPr/>
        </p:nvSpPr>
        <p:spPr>
          <a:xfrm>
            <a:off x="7535585" y="6615589"/>
            <a:ext cx="6379707" cy="45719"/>
          </a:xfrm>
          <a:prstGeom prst="rect">
            <a:avLst/>
          </a:prstGeom>
          <a:solidFill>
            <a:srgbClr val="2B0AFF"/>
          </a:solidFill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7479377" y="6833829"/>
            <a:ext cx="2179915" cy="2724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Deployment Status</a:t>
            </a:r>
            <a:endParaRPr lang="en-US" sz="20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479377" y="7287220"/>
            <a:ext cx="6492121" cy="279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Real-time deployment health and version information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3788" y="631519"/>
            <a:ext cx="6288524" cy="629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Unified Admin Dashboard</a:t>
            </a:r>
            <a:endParaRPr lang="en-US" sz="36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34265" y="1656604"/>
            <a:ext cx="2410539" cy="6643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endParaRPr lang="en-US" sz="5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7653265" y="2927959"/>
            <a:ext cx="2410539" cy="9661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9902285" y="1630798"/>
            <a:ext cx="2410539" cy="6643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endParaRPr lang="en-US" sz="5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02283" y="2927959"/>
            <a:ext cx="2410539" cy="6441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2039357" y="1626274"/>
            <a:ext cx="2410539" cy="6643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endParaRPr lang="en-US" sz="5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2067307" y="2465086"/>
            <a:ext cx="2410539" cy="3145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44805" y="5540905"/>
            <a:ext cx="2410539" cy="6441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62165" y="7105488"/>
            <a:ext cx="14499053" cy="9661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dashboard provides real-time visibility into model performance, annotation progress, and workspace metrics. Teams can quickly switch between workspaces and monitor key performance indicators at a glance</a:t>
            </a: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.</a:t>
            </a:r>
            <a:endParaRPr lang="en-US" sz="1600" dirty="0"/>
          </a:p>
        </p:txBody>
      </p:sp>
      <p:pic>
        <p:nvPicPr>
          <p:cNvPr id="17" name="Picture 16" descr="A screenshot of a computer">
            <a:extLst>
              <a:ext uri="{FF2B5EF4-FFF2-40B4-BE49-F238E27FC236}">
                <a16:creationId xmlns:a16="http://schemas.microsoft.com/office/drawing/2014/main" id="{A61882C7-4ADE-406F-7270-FA506767F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5" y="1626274"/>
            <a:ext cx="7562991" cy="505280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974D53-A7F1-A62B-8BD5-696F32209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089" y="1656604"/>
            <a:ext cx="6530915" cy="49163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A4AC9E-CCEF-F052-C2C2-58D0244C2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088" y="1621750"/>
            <a:ext cx="6621807" cy="50573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599837"/>
            <a:ext cx="6889433" cy="6816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Active Learning Workflow</a:t>
            </a:r>
            <a:endParaRPr lang="en-US" sz="36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577441" y="2180095"/>
            <a:ext cx="3106698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Detect Low Confidence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63638" y="2763374"/>
            <a:ext cx="3931444" cy="697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System identifies predictions below confidence threshold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56" y="1717715"/>
            <a:ext cx="4586168" cy="458616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8874" y="2534245"/>
            <a:ext cx="326350" cy="3263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5408" y="2197656"/>
            <a:ext cx="2726769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Flag Uncertainty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35408" y="2763374"/>
            <a:ext cx="3931563" cy="697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Samples queued for human review and validation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56" y="1717715"/>
            <a:ext cx="4586168" cy="458616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5106" y="2924532"/>
            <a:ext cx="326350" cy="3263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5408" y="4654272"/>
            <a:ext cx="2726769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Re-Annotation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935408" y="5125879"/>
            <a:ext cx="3931563" cy="697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Domain experts correct and validate uncertain predictions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2056" y="1717715"/>
            <a:ext cx="4586168" cy="458616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4819" y="5160764"/>
            <a:ext cx="326350" cy="3263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68103" y="4654272"/>
            <a:ext cx="2726769" cy="3407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Retrain Model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8"/>
          <p:cNvSpPr/>
          <p:nvPr/>
        </p:nvSpPr>
        <p:spPr>
          <a:xfrm>
            <a:off x="763429" y="5125879"/>
            <a:ext cx="3931444" cy="697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Updated training data improves model accuracy over time</a:t>
            </a:r>
            <a:endParaRPr lang="en-US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2056" y="1717715"/>
            <a:ext cx="4586168" cy="4586168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38587" y="4770477"/>
            <a:ext cx="326350" cy="326350"/>
          </a:xfrm>
          <a:prstGeom prst="rect">
            <a:avLst/>
          </a:prstGeom>
        </p:spPr>
      </p:pic>
      <p:sp>
        <p:nvSpPr>
          <p:cNvPr id="19" name="Shape 9"/>
          <p:cNvSpPr/>
          <p:nvPr/>
        </p:nvSpPr>
        <p:spPr>
          <a:xfrm>
            <a:off x="0" y="6582132"/>
            <a:ext cx="14630400" cy="1647468"/>
          </a:xfrm>
          <a:prstGeom prst="roundRect">
            <a:avLst>
              <a:gd name="adj" fmla="val 7181"/>
            </a:avLst>
          </a:prstGeom>
          <a:solidFill>
            <a:srgbClr val="0A004D"/>
          </a:solidFill>
        </p:spPr>
        <p:txBody>
          <a:bodyPr/>
          <a:lstStyle/>
          <a:p>
            <a:endParaRPr lang="en-IN"/>
          </a:p>
        </p:txBody>
      </p:sp>
      <p:pic>
        <p:nvPicPr>
          <p:cNvPr id="20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1551" y="6882527"/>
            <a:ext cx="272653" cy="218123"/>
          </a:xfrm>
          <a:prstGeom prst="rect">
            <a:avLst/>
          </a:prstGeom>
        </p:spPr>
      </p:pic>
      <p:sp>
        <p:nvSpPr>
          <p:cNvPr id="21" name="Text 10"/>
          <p:cNvSpPr/>
          <p:nvPr/>
        </p:nvSpPr>
        <p:spPr>
          <a:xfrm>
            <a:off x="1472327" y="6821924"/>
            <a:ext cx="12176522" cy="6979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Current Status:</a:t>
            </a:r>
            <a:r>
              <a:rPr lang="en-US" dirty="0">
                <a:solidFill>
                  <a:srgbClr val="FFFFF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Zero uncertain samples detected, indicating the model is making confident predictions across all test cases. This demonstrates strong model performance and comprehensive training data coverage.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3E5AEE46-2C0F-69D9-738F-DEBBCDBEC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20015"/>
            <a:ext cx="14365074" cy="798957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338720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model training&#10;&#10;AI-generated content may be incorrect.">
            <a:extLst>
              <a:ext uri="{FF2B5EF4-FFF2-40B4-BE49-F238E27FC236}">
                <a16:creationId xmlns:a16="http://schemas.microsoft.com/office/drawing/2014/main" id="{DF15E78D-4C7C-35B4-A537-0541A0A7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65" y="79799"/>
            <a:ext cx="9406984" cy="809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DF2DA3-C05B-06F5-667C-9919DCEE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828" y="3523785"/>
            <a:ext cx="7047571" cy="466256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069C2E-6DF1-C06B-1177-93E60E3D1607}"/>
              </a:ext>
            </a:extLst>
          </p:cNvPr>
          <p:cNvSpPr txBox="1"/>
          <p:nvPr/>
        </p:nvSpPr>
        <p:spPr>
          <a:xfrm>
            <a:off x="433073" y="821399"/>
            <a:ext cx="7551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Arial Black" panose="020B0A04020102020204" charset="0"/>
                <a:ea typeface="Inter Bold" pitchFamily="34" charset="-122"/>
              </a:rPr>
              <a:t>Model Health &amp; Version Tracking   </a:t>
            </a:r>
            <a:endParaRPr lang="en-IN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C1449-D2E6-2064-5B2B-35E83D972DA2}"/>
              </a:ext>
            </a:extLst>
          </p:cNvPr>
          <p:cNvSpPr txBox="1"/>
          <p:nvPr/>
        </p:nvSpPr>
        <p:spPr>
          <a:xfrm>
            <a:off x="724830" y="2092624"/>
            <a:ext cx="6501161" cy="2862322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The Model Health dashboard provides real-time insights into training status, accuracy, and all deployed model versions across frameworks like </a:t>
            </a:r>
            <a:r>
              <a:rPr lang="en-US" sz="2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SpaCy and Rasa</a:t>
            </a:r>
            <a:r>
              <a:rPr lang="en-US" sz="2000" b="1" dirty="0">
                <a:solidFill>
                  <a:schemeClr val="tx1"/>
                </a:solidFill>
              </a:rPr>
              <a:t>.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 It helps track performance drift, compare versions, and ensure only the latest and most reliable NLU models are used in production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87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010" y="455414"/>
            <a:ext cx="7846100" cy="517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FFFFFF"/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 Metadata Management</a:t>
            </a:r>
            <a:endParaRPr lang="en-US" sz="32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02456" y="1176255"/>
            <a:ext cx="2484239" cy="3105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Version Tracking</a:t>
            </a:r>
            <a:endParaRPr lang="en-US" sz="24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2456" y="1642883"/>
            <a:ext cx="7920990" cy="5298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Every model version maintains comprehensive metadata stored in structured JSON format, providing complete visibility into model lineage and configuration history</a:t>
            </a: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Shape 3"/>
          <p:cNvSpPr/>
          <p:nvPr>
            <p:custDataLst>
              <p:tags r:id="rId1"/>
            </p:custDataLst>
          </p:nvPr>
        </p:nvSpPr>
        <p:spPr>
          <a:xfrm>
            <a:off x="572096" y="2579132"/>
            <a:ext cx="7920990" cy="1563053"/>
          </a:xfrm>
          <a:prstGeom prst="roundRect">
            <a:avLst>
              <a:gd name="adj" fmla="val 4450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>
            <p:custDataLst>
              <p:tags r:id="rId2"/>
            </p:custDataLst>
          </p:nvPr>
        </p:nvSpPr>
        <p:spPr>
          <a:xfrm>
            <a:off x="602456" y="2651430"/>
            <a:ext cx="7875270" cy="496848"/>
          </a:xfrm>
          <a:prstGeom prst="roundRect">
            <a:avLst>
              <a:gd name="adj" fmla="val 8479"/>
            </a:avLst>
          </a:prstGeom>
          <a:solidFill>
            <a:srgbClr val="110080"/>
          </a:solidFill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15909" y="2722364"/>
            <a:ext cx="248364" cy="248364"/>
          </a:xfrm>
          <a:prstGeom prst="rect">
            <a:avLst/>
          </a:prstGeom>
        </p:spPr>
      </p:pic>
      <p:sp>
        <p:nvSpPr>
          <p:cNvPr id="8" name="Text 5"/>
          <p:cNvSpPr/>
          <p:nvPr>
            <p:custDataLst>
              <p:tags r:id="rId4"/>
            </p:custDataLst>
          </p:nvPr>
        </p:nvSpPr>
        <p:spPr>
          <a:xfrm>
            <a:off x="768072" y="3264456"/>
            <a:ext cx="2131933" cy="2587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Training Timestamps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>
            <p:custDataLst>
              <p:tags r:id="rId5"/>
            </p:custDataLst>
          </p:nvPr>
        </p:nvSpPr>
        <p:spPr>
          <a:xfrm>
            <a:off x="768072" y="3688794"/>
            <a:ext cx="7544038" cy="2649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Precise datetime for each training run</a:t>
            </a:r>
            <a:endParaRPr lang="en-US" dirty="0"/>
          </a:p>
        </p:txBody>
      </p:sp>
      <p:sp>
        <p:nvSpPr>
          <p:cNvPr id="10" name="Shape 7"/>
          <p:cNvSpPr/>
          <p:nvPr>
            <p:custDataLst>
              <p:tags r:id="rId6"/>
            </p:custDataLst>
          </p:nvPr>
        </p:nvSpPr>
        <p:spPr>
          <a:xfrm>
            <a:off x="556736" y="4266523"/>
            <a:ext cx="7920990" cy="1563053"/>
          </a:xfrm>
          <a:prstGeom prst="roundRect">
            <a:avLst>
              <a:gd name="adj" fmla="val 4450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>
            <p:custDataLst>
              <p:tags r:id="rId7"/>
            </p:custDataLst>
          </p:nvPr>
        </p:nvSpPr>
        <p:spPr>
          <a:xfrm>
            <a:off x="594956" y="4341141"/>
            <a:ext cx="7875270" cy="496848"/>
          </a:xfrm>
          <a:prstGeom prst="roundRect">
            <a:avLst>
              <a:gd name="adj" fmla="val 8479"/>
            </a:avLst>
          </a:prstGeom>
          <a:solidFill>
            <a:srgbClr val="110080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12" name="Image 1" descr="preencoded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15909" y="4451033"/>
            <a:ext cx="248364" cy="248364"/>
          </a:xfrm>
          <a:prstGeom prst="rect">
            <a:avLst/>
          </a:prstGeom>
        </p:spPr>
      </p:pic>
      <p:sp>
        <p:nvSpPr>
          <p:cNvPr id="13" name="Text 9"/>
          <p:cNvSpPr/>
          <p:nvPr>
            <p:custDataLst>
              <p:tags r:id="rId9"/>
            </p:custDataLst>
          </p:nvPr>
        </p:nvSpPr>
        <p:spPr>
          <a:xfrm>
            <a:off x="768071" y="4993124"/>
            <a:ext cx="2070259" cy="2587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File Names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768072" y="5417463"/>
            <a:ext cx="7544038" cy="2649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Unique identifiers for model artifacts</a:t>
            </a:r>
            <a:endParaRPr lang="en-US" dirty="0"/>
          </a:p>
        </p:txBody>
      </p:sp>
      <p:sp>
        <p:nvSpPr>
          <p:cNvPr id="15" name="Shape 11"/>
          <p:cNvSpPr/>
          <p:nvPr>
            <p:custDataLst>
              <p:tags r:id="rId11"/>
            </p:custDataLst>
          </p:nvPr>
        </p:nvSpPr>
        <p:spPr>
          <a:xfrm>
            <a:off x="556736" y="6004323"/>
            <a:ext cx="7943850" cy="1563053"/>
          </a:xfrm>
          <a:prstGeom prst="roundRect">
            <a:avLst>
              <a:gd name="adj" fmla="val 4450"/>
            </a:avLst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6" name="Shape 12"/>
          <p:cNvSpPr/>
          <p:nvPr>
            <p:custDataLst>
              <p:tags r:id="rId12"/>
            </p:custDataLst>
          </p:nvPr>
        </p:nvSpPr>
        <p:spPr>
          <a:xfrm>
            <a:off x="602456" y="6059329"/>
            <a:ext cx="7875270" cy="496848"/>
          </a:xfrm>
          <a:prstGeom prst="roundRect">
            <a:avLst>
              <a:gd name="adj" fmla="val 8479"/>
            </a:avLst>
          </a:prstGeom>
          <a:solidFill>
            <a:srgbClr val="110080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17" name="Image 2" descr="preencoded.png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415909" y="6179701"/>
            <a:ext cx="248364" cy="248364"/>
          </a:xfrm>
          <a:prstGeom prst="rect">
            <a:avLst/>
          </a:prstGeom>
        </p:spPr>
      </p:pic>
      <p:sp>
        <p:nvSpPr>
          <p:cNvPr id="18" name="Text 13"/>
          <p:cNvSpPr/>
          <p:nvPr>
            <p:custDataLst>
              <p:tags r:id="rId14"/>
            </p:custDataLst>
          </p:nvPr>
        </p:nvSpPr>
        <p:spPr>
          <a:xfrm>
            <a:off x="768072" y="6721793"/>
            <a:ext cx="2070259" cy="2587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Model Index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4"/>
          <p:cNvSpPr/>
          <p:nvPr>
            <p:custDataLst>
              <p:tags r:id="rId15"/>
            </p:custDataLst>
          </p:nvPr>
        </p:nvSpPr>
        <p:spPr>
          <a:xfrm>
            <a:off x="768072" y="7146131"/>
            <a:ext cx="7544038" cy="2649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Sequential version numbering</a:t>
            </a:r>
            <a:endParaRPr lang="en-US" dirty="0"/>
          </a:p>
        </p:txBody>
      </p:sp>
      <p:sp>
        <p:nvSpPr>
          <p:cNvPr id="22" name="Text 16"/>
          <p:cNvSpPr/>
          <p:nvPr/>
        </p:nvSpPr>
        <p:spPr>
          <a:xfrm>
            <a:off x="8912304" y="7215902"/>
            <a:ext cx="5146000" cy="7947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300" dirty="0"/>
          </a:p>
        </p:txBody>
      </p:sp>
      <p:pic>
        <p:nvPicPr>
          <p:cNvPr id="23" name="Picture 2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12333D2-71D0-54BC-F1B0-A4D7DAD865F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66202" y="2579131"/>
            <a:ext cx="5931815" cy="565046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890DA00-D65C-2EE2-755A-37225BF0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1416206"/>
            <a:ext cx="14362771" cy="6679580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D668FA-6822-FD1B-B3C4-B3ADDF0CF567}"/>
              </a:ext>
            </a:extLst>
          </p:cNvPr>
          <p:cNvSpPr txBox="1"/>
          <p:nvPr/>
        </p:nvSpPr>
        <p:spPr>
          <a:xfrm>
            <a:off x="412594" y="323419"/>
            <a:ext cx="8709103" cy="6852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Automated Deployment Pipeline</a:t>
            </a:r>
            <a:endParaRPr lang="en-US" sz="36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E779C-3E25-DF6F-AC8C-F9597CB5179D}"/>
              </a:ext>
            </a:extLst>
          </p:cNvPr>
          <p:cNvSpPr txBox="1"/>
          <p:nvPr/>
        </p:nvSpPr>
        <p:spPr>
          <a:xfrm>
            <a:off x="412594" y="1252083"/>
            <a:ext cx="7826727" cy="624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 Deployment   Pipeline</a:t>
            </a:r>
            <a:endParaRPr lang="en-US" sz="180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820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9932" y="235148"/>
            <a:ext cx="7848771" cy="12375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endParaRPr lang="en-US" sz="36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1122" y="1084298"/>
            <a:ext cx="990124" cy="1188125"/>
          </a:xfrm>
          <a:prstGeom prst="rect">
            <a:avLst/>
          </a:prstGeom>
        </p:spPr>
      </p:pic>
      <p:sp>
        <p:nvSpPr>
          <p:cNvPr id="5" name="Text 1"/>
          <p:cNvSpPr/>
          <p:nvPr>
            <p:custDataLst>
              <p:tags r:id="rId2"/>
            </p:custDataLst>
          </p:nvPr>
        </p:nvSpPr>
        <p:spPr>
          <a:xfrm>
            <a:off x="2088988" y="1177141"/>
            <a:ext cx="2475428" cy="3093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Build Docker Image</a:t>
            </a:r>
            <a:endParaRPr lang="en-US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>
            <p:custDataLst>
              <p:tags r:id="rId3"/>
            </p:custDataLst>
          </p:nvPr>
        </p:nvSpPr>
        <p:spPr>
          <a:xfrm>
            <a:off x="2088988" y="1743304"/>
            <a:ext cx="6569750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Package model and dependencies into containerized image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71122" y="2775693"/>
            <a:ext cx="990124" cy="1188125"/>
          </a:xfrm>
          <a:prstGeom prst="rect">
            <a:avLst/>
          </a:prstGeom>
        </p:spPr>
      </p:pic>
      <p:sp>
        <p:nvSpPr>
          <p:cNvPr id="8" name="Text 3"/>
          <p:cNvSpPr/>
          <p:nvPr>
            <p:custDataLst>
              <p:tags r:id="rId5"/>
            </p:custDataLst>
          </p:nvPr>
        </p:nvSpPr>
        <p:spPr>
          <a:xfrm>
            <a:off x="2088988" y="2906961"/>
            <a:ext cx="2475428" cy="3093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Push to Registry</a:t>
            </a:r>
            <a:endParaRPr lang="en-US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>
            <p:custDataLst>
              <p:tags r:id="rId6"/>
            </p:custDataLst>
          </p:nvPr>
        </p:nvSpPr>
        <p:spPr>
          <a:xfrm>
            <a:off x="2088988" y="3530984"/>
            <a:ext cx="6569750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Upload container image to centralized registry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71122" y="4672015"/>
            <a:ext cx="990124" cy="1188125"/>
          </a:xfrm>
          <a:prstGeom prst="rect">
            <a:avLst/>
          </a:prstGeom>
        </p:spPr>
      </p:pic>
      <p:sp>
        <p:nvSpPr>
          <p:cNvPr id="11" name="Text 5"/>
          <p:cNvSpPr/>
          <p:nvPr>
            <p:custDataLst>
              <p:tags r:id="rId8"/>
            </p:custDataLst>
          </p:nvPr>
        </p:nvSpPr>
        <p:spPr>
          <a:xfrm>
            <a:off x="2088988" y="4766797"/>
            <a:ext cx="2528173" cy="3093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Deploy to Production</a:t>
            </a:r>
            <a:endParaRPr lang="en-US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6"/>
          <p:cNvSpPr/>
          <p:nvPr>
            <p:custDataLst>
              <p:tags r:id="rId9"/>
            </p:custDataLst>
          </p:nvPr>
        </p:nvSpPr>
        <p:spPr>
          <a:xfrm>
            <a:off x="2061923" y="5295210"/>
            <a:ext cx="6569750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Launch container in production environment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71122" y="6568337"/>
            <a:ext cx="990124" cy="1188125"/>
          </a:xfrm>
          <a:prstGeom prst="rect">
            <a:avLst/>
          </a:prstGeom>
        </p:spPr>
      </p:pic>
      <p:sp>
        <p:nvSpPr>
          <p:cNvPr id="14" name="Text 7"/>
          <p:cNvSpPr/>
          <p:nvPr>
            <p:custDataLst>
              <p:tags r:id="rId11"/>
            </p:custDataLst>
          </p:nvPr>
        </p:nvSpPr>
        <p:spPr>
          <a:xfrm>
            <a:off x="2088988" y="6546303"/>
            <a:ext cx="2475428" cy="3093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C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Health Check</a:t>
            </a:r>
            <a:endParaRPr lang="en-US" sz="20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8"/>
          <p:cNvSpPr/>
          <p:nvPr>
            <p:custDataLst>
              <p:tags r:id="rId12"/>
            </p:custDataLst>
          </p:nvPr>
        </p:nvSpPr>
        <p:spPr>
          <a:xfrm>
            <a:off x="2061923" y="7140694"/>
            <a:ext cx="6569750" cy="31670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Validate deployment and service availability</a:t>
            </a:r>
            <a:endParaRPr lang="en-US" dirty="0"/>
          </a:p>
        </p:txBody>
      </p:sp>
      <p:sp>
        <p:nvSpPr>
          <p:cNvPr id="16" name="Text 9"/>
          <p:cNvSpPr/>
          <p:nvPr/>
        </p:nvSpPr>
        <p:spPr>
          <a:xfrm>
            <a:off x="6223421" y="5906848"/>
            <a:ext cx="7757874" cy="633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endParaRPr lang="en-US" dirty="0"/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26CF57-693C-E8EE-CE0C-27C9D2D9DB6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15922" y="2804065"/>
            <a:ext cx="6991815" cy="532263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1138" y="417314"/>
            <a:ext cx="5990273" cy="4741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FFFF"/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Deployment Status &amp; Monitoring</a:t>
            </a:r>
            <a:endParaRPr lang="en-US" sz="295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0860" y="1270635"/>
            <a:ext cx="3295650" cy="284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Active Deployment Details</a:t>
            </a:r>
            <a:endParaRPr 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31138" y="1725811"/>
            <a:ext cx="6598920" cy="1344930"/>
          </a:xfrm>
          <a:prstGeom prst="roundRect">
            <a:avLst>
              <a:gd name="adj" fmla="val 4739"/>
            </a:avLst>
          </a:prstGeom>
          <a:solidFill>
            <a:srgbClr val="272525"/>
          </a:solidFill>
          <a:ln w="1524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3"/>
          <p:cNvSpPr/>
          <p:nvPr/>
        </p:nvSpPr>
        <p:spPr>
          <a:xfrm>
            <a:off x="698063" y="1892737"/>
            <a:ext cx="1896904" cy="2370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Version 1.0.0</a:t>
            </a:r>
            <a:endParaRPr lang="en-US" sz="2000" dirty="0">
              <a:solidFill>
                <a:schemeClr val="accent4">
                  <a:lumMod val="40000"/>
                  <a:lumOff val="6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98063" y="2281476"/>
            <a:ext cx="6265069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Status:</a:t>
            </a: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Deployment successful ✓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698063" y="2660928"/>
            <a:ext cx="6265069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Container:</a:t>
            </a: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nlu-model-v1</a:t>
            </a: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523518" y="3263951"/>
            <a:ext cx="6598920" cy="1344930"/>
          </a:xfrm>
          <a:prstGeom prst="roundRect">
            <a:avLst>
              <a:gd name="adj" fmla="val 4739"/>
            </a:avLst>
          </a:prstGeom>
          <a:solidFill>
            <a:srgbClr val="272525"/>
          </a:solidFill>
          <a:ln w="1524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698063" y="3389352"/>
            <a:ext cx="2120741" cy="2370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Network Configuration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sz="20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98063" y="3778091"/>
            <a:ext cx="6265069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Port Mapping:</a:t>
            </a: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8080:5000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698063" y="4157543"/>
            <a:ext cx="6265069" cy="2428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Access URL:</a:t>
            </a:r>
            <a:r>
              <a:rPr lang="en-US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 http://localhost:8080/predict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531138" y="8286631"/>
            <a:ext cx="2276237" cy="28455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 History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531138" y="8798719"/>
            <a:ext cx="13568124" cy="4857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Complete audit trail of all deployment events with timestamps, versions, and status codes. Historical data enables teams to track deployment frequency, identify patterns, and troubleshoot issues efficiently.</a:t>
            </a:r>
            <a:endParaRPr lang="en-US" sz="1150" dirty="0"/>
          </a:p>
        </p:txBody>
      </p:sp>
      <p:sp>
        <p:nvSpPr>
          <p:cNvPr id="15" name="Text Box 14"/>
          <p:cNvSpPr txBox="1"/>
          <p:nvPr/>
        </p:nvSpPr>
        <p:spPr>
          <a:xfrm>
            <a:off x="6904355" y="73279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6" name="Picture 15" descr="A screenshot of a computer">
            <a:extLst>
              <a:ext uri="{FF2B5EF4-FFF2-40B4-BE49-F238E27FC236}">
                <a16:creationId xmlns:a16="http://schemas.microsoft.com/office/drawing/2014/main" id="{21587456-5B16-54C4-45EF-48EFA54FB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9968" y="1412875"/>
            <a:ext cx="6598920" cy="672815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42817" y="448003"/>
            <a:ext cx="7818120" cy="11837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Comprehensive NLU Platform Overview</a:t>
            </a:r>
            <a:endParaRPr lang="en-US" sz="36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7768" y="1909137"/>
            <a:ext cx="2841188" cy="355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C000"/>
                </a:solidFill>
                <a:latin typeface="Calibri" panose="020F0502020204030204" charset="0"/>
                <a:ea typeface="Inter Bold" pitchFamily="34" charset="-122"/>
                <a:cs typeface="Calibri" panose="020F0502020204030204" charset="0"/>
              </a:rPr>
              <a:t>Core Capabilities</a:t>
            </a:r>
            <a:endParaRPr lang="en-US" sz="2200" dirty="0">
              <a:solidFill>
                <a:srgbClr val="FFC000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62940" y="2467009"/>
            <a:ext cx="3678079" cy="1818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The NLU Tool provides an enterprise-grade platform for building, managing, and deploying natural language understanding models at scale. From initial dataset import to production deployment, every phase is streamlined.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2816" y="4785734"/>
            <a:ext cx="3678079" cy="606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Secure authentication with workspace isolation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2940" y="5556964"/>
            <a:ext cx="3678079" cy="606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Multi-format dataset import and intelligent annotation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2939" y="6361212"/>
            <a:ext cx="3678079" cy="606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Active learning for continuous model improvement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62940" y="7184946"/>
            <a:ext cx="3678079" cy="606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Centralized admin dashboard for real-time monitoring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943949" y="1906317"/>
            <a:ext cx="2975015" cy="3550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C000"/>
                </a:solidFill>
                <a:latin typeface="Calibri" panose="020F0502020204030204" charset="0"/>
                <a:ea typeface="Inter Bold" pitchFamily="34" charset="-122"/>
                <a:cs typeface="Calibri" panose="020F0502020204030204" charset="0"/>
              </a:rPr>
              <a:t>Technical Foundation</a:t>
            </a:r>
          </a:p>
        </p:txBody>
      </p:sp>
      <p:sp>
        <p:nvSpPr>
          <p:cNvPr id="11" name="Text 8"/>
          <p:cNvSpPr/>
          <p:nvPr/>
        </p:nvSpPr>
        <p:spPr>
          <a:xfrm>
            <a:off x="4943951" y="2467009"/>
            <a:ext cx="3678079" cy="2029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Built on modern architecture principles, the platform ensures reliability and scalability for teams managing multiple NLU models across different projects and environments.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943950" y="4569794"/>
            <a:ext cx="3678079" cy="606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Comprehensive model metadata and version tracking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943949" y="5213414"/>
            <a:ext cx="3678079" cy="606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Docker-based deployment pipeline for consistency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943951" y="5942163"/>
            <a:ext cx="3678079" cy="6060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350"/>
              </a:lnSpc>
              <a:buSzPct val="100000"/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Automated health checks and monitoring</a:t>
            </a:r>
            <a:endParaRPr lang="en-US" sz="1600" dirty="0"/>
          </a:p>
        </p:txBody>
      </p:sp>
      <p:pic>
        <p:nvPicPr>
          <p:cNvPr id="20" name="Picture 19" descr="A screenshot of a computer">
            <a:extLst>
              <a:ext uri="{FF2B5EF4-FFF2-40B4-BE49-F238E27FC236}">
                <a16:creationId xmlns:a16="http://schemas.microsoft.com/office/drawing/2014/main" id="{2A1529C7-5EB6-DC40-7AEE-0DA97C415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028" y="0"/>
            <a:ext cx="600837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building with columns&#10;&#10;AI-generated content may be incorrect.">
            <a:extLst>
              <a:ext uri="{FF2B5EF4-FFF2-40B4-BE49-F238E27FC236}">
                <a16:creationId xmlns:a16="http://schemas.microsoft.com/office/drawing/2014/main" id="{6D8A3DDF-F83B-DB5D-919B-25C2ED324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630400" cy="82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39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workflow&#10;&#10;AI-generated content may be incorrect.">
            <a:extLst>
              <a:ext uri="{FF2B5EF4-FFF2-40B4-BE49-F238E27FC236}">
                <a16:creationId xmlns:a16="http://schemas.microsoft.com/office/drawing/2014/main" id="{8CF422C5-95CE-0729-BE60-CD217744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1" y="0"/>
            <a:ext cx="14600849" cy="822959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</p:pic>
    </p:spTree>
    <p:extLst>
      <p:ext uri="{BB962C8B-B14F-4D97-AF65-F5344CB8AC3E}">
        <p14:creationId xmlns:p14="http://schemas.microsoft.com/office/powerpoint/2010/main" val="1768478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0818" y="652820"/>
            <a:ext cx="7935516" cy="698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Impact and Outcomes</a:t>
            </a:r>
            <a:endParaRPr lang="en-US" sz="4350" b="1" dirty="0"/>
          </a:p>
        </p:txBody>
      </p:sp>
      <p:sp>
        <p:nvSpPr>
          <p:cNvPr id="3" name="Text 1"/>
          <p:cNvSpPr/>
          <p:nvPr/>
        </p:nvSpPr>
        <p:spPr>
          <a:xfrm>
            <a:off x="418752" y="1674503"/>
            <a:ext cx="13380830" cy="75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400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NLU Tool has delivered significant improvements across key operational and business metrics, showcasing its value through enhanced efficiency and performance.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933390" y="2903142"/>
            <a:ext cx="4214813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15% Model Accuracy Improvement</a:t>
            </a:r>
            <a:endParaRPr lang="en-US" sz="215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418752" y="3701727"/>
            <a:ext cx="4705662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1850" b="1" dirty="0">
                <a:latin typeface="Sora Medium"/>
                <a:ea typeface="Source Sans 3" pitchFamily="34" charset="-122"/>
                <a:cs typeface="Source Sans 3" pitchFamily="34" charset="-120"/>
              </a:rPr>
              <a:t>Enhanced NLU model performance by improving accuracy and reducing error rates, leading to more reliable AI applications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631" y="2946202"/>
            <a:ext cx="4539020" cy="453902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743" y="4222313"/>
            <a:ext cx="333732" cy="3337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84650" y="2852499"/>
            <a:ext cx="4214932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30% Annotation Time Reduction</a:t>
            </a:r>
            <a:endParaRPr lang="en-US" sz="215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9584650" y="3815021"/>
            <a:ext cx="4626879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latin typeface="Sora Medium"/>
                <a:ea typeface="Source Sans 3" pitchFamily="34" charset="-122"/>
                <a:cs typeface="Source Sans 3" pitchFamily="34" charset="-120"/>
              </a:rPr>
              <a:t>Streamlined data labeling processes, leading to significant time savings for annotation teams and faster model iterations.</a:t>
            </a:r>
            <a:endParaRPr lang="en-US" sz="1850" b="1" dirty="0">
              <a:latin typeface="Sora Medium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631" y="2946202"/>
            <a:ext cx="4539020" cy="45390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74568" y="4222313"/>
            <a:ext cx="333732" cy="3337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84650" y="5355789"/>
            <a:ext cx="410991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50% Faster Deployment Cycles</a:t>
            </a:r>
            <a:endParaRPr lang="en-US" sz="215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9584650" y="5875139"/>
            <a:ext cx="4916796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Accelerated the deployment of NLU models into production environments, enabling quicker delivery of new features and capabilities.</a:t>
            </a:r>
            <a:endParaRPr lang="en-US" sz="1850" b="1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5631" y="2946202"/>
            <a:ext cx="4539020" cy="453902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4568" y="5875139"/>
            <a:ext cx="333732" cy="33373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35963" y="5430680"/>
            <a:ext cx="4009668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$2M+ Tangible Business Value</a:t>
            </a:r>
            <a:endParaRPr lang="en-US" sz="2150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Text 9"/>
          <p:cNvSpPr/>
          <p:nvPr/>
        </p:nvSpPr>
        <p:spPr>
          <a:xfrm>
            <a:off x="339970" y="5964958"/>
            <a:ext cx="4705662" cy="1519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50"/>
              </a:lnSpc>
              <a:buNone/>
            </a:pPr>
            <a:r>
              <a:rPr lang="en-US" sz="1850" b="1" dirty="0"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Delivered substantial business value through a combination of operational cost savings and new revenue opportunities generated by advanced NLU capabilities</a:t>
            </a: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8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5631" y="2959033"/>
            <a:ext cx="4539020" cy="453902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1743" y="5875139"/>
            <a:ext cx="333732" cy="3337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667761"/>
            <a:ext cx="5670590" cy="8013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DFEE69-3018-0B65-6575-8940C57797EA}"/>
              </a:ext>
            </a:extLst>
          </p:cNvPr>
          <p:cNvSpPr txBox="1"/>
          <p:nvPr/>
        </p:nvSpPr>
        <p:spPr>
          <a:xfrm>
            <a:off x="598006" y="509211"/>
            <a:ext cx="938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5">
                    <a:lumMod val="75000"/>
                  </a:schemeClr>
                </a:solidFill>
              </a:rPr>
              <a:t>Final Outputs </a:t>
            </a:r>
          </a:p>
        </p:txBody>
      </p:sp>
      <p:pic>
        <p:nvPicPr>
          <p:cNvPr id="5" name="Picture 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2C192E1B-6114-7D40-4E38-9125FE5F8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645161"/>
            <a:ext cx="7183287" cy="342328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pic>
        <p:nvPicPr>
          <p:cNvPr id="28" name="Picture 2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D3F3E6-A5B2-AF20-B8AB-013FFF091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710770"/>
            <a:ext cx="7195082" cy="342328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6B82D0D-C5DB-C068-9506-A8BF1FC90C3B}"/>
              </a:ext>
            </a:extLst>
          </p:cNvPr>
          <p:cNvSpPr txBox="1"/>
          <p:nvPr/>
        </p:nvSpPr>
        <p:spPr>
          <a:xfrm>
            <a:off x="598006" y="1952972"/>
            <a:ext cx="4920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Login &amp; Registration Page</a:t>
            </a:r>
            <a:endParaRPr lang="en-IN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D6A5E49-26F0-E16B-FD3E-305D3606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" y="198917"/>
            <a:ext cx="6968274" cy="38357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78B437-92B8-BC50-1555-C38573F84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259" y="4194887"/>
            <a:ext cx="7117954" cy="391588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AFF3A3-C2CC-EC60-422B-03109EAA4D8E}"/>
              </a:ext>
            </a:extLst>
          </p:cNvPr>
          <p:cNvSpPr txBox="1"/>
          <p:nvPr/>
        </p:nvSpPr>
        <p:spPr>
          <a:xfrm>
            <a:off x="9639363" y="924559"/>
            <a:ext cx="4053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Models Metadata </a:t>
            </a:r>
          </a:p>
        </p:txBody>
      </p:sp>
    </p:spTree>
    <p:extLst>
      <p:ext uri="{BB962C8B-B14F-4D97-AF65-F5344CB8AC3E}">
        <p14:creationId xmlns:p14="http://schemas.microsoft.com/office/powerpoint/2010/main" val="2619079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CA1DCBB-2E60-B498-6E1C-2A6AD504B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1" y="2412983"/>
            <a:ext cx="6180502" cy="364896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D61153-6E30-BD93-1B9D-A99D09697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337" y="4237463"/>
            <a:ext cx="7783552" cy="388313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A28418-179A-CEF8-F3EF-6FAE653D75BB}"/>
              </a:ext>
            </a:extLst>
          </p:cNvPr>
          <p:cNvSpPr txBox="1"/>
          <p:nvPr/>
        </p:nvSpPr>
        <p:spPr>
          <a:xfrm>
            <a:off x="373079" y="702279"/>
            <a:ext cx="366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Admin Dashboard</a:t>
            </a:r>
          </a:p>
        </p:txBody>
      </p:sp>
    </p:spTree>
    <p:extLst>
      <p:ext uri="{BB962C8B-B14F-4D97-AF65-F5344CB8AC3E}">
        <p14:creationId xmlns:p14="http://schemas.microsoft.com/office/powerpoint/2010/main" val="3073529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DE04F3-EA17-2DB4-54EF-5A6DE2D14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299" y="1750741"/>
            <a:ext cx="9836511" cy="638964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22CB57-C54B-FA44-66F7-F293F73D07A6}"/>
              </a:ext>
            </a:extLst>
          </p:cNvPr>
          <p:cNvSpPr txBox="1"/>
          <p:nvPr/>
        </p:nvSpPr>
        <p:spPr>
          <a:xfrm>
            <a:off x="336767" y="814478"/>
            <a:ext cx="642098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Model Health &amp; Version tracking</a:t>
            </a:r>
            <a:endParaRPr lang="en-IN" sz="36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861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87F2B7-EBFB-0553-816A-DBDDD8FE7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538" y="1050472"/>
            <a:ext cx="9414480" cy="704531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8E57EA-93AB-56CD-31CB-58B841696E1D}"/>
              </a:ext>
            </a:extLst>
          </p:cNvPr>
          <p:cNvSpPr txBox="1"/>
          <p:nvPr/>
        </p:nvSpPr>
        <p:spPr>
          <a:xfrm>
            <a:off x="583754" y="1050472"/>
            <a:ext cx="347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User Registration</a:t>
            </a:r>
          </a:p>
        </p:txBody>
      </p:sp>
    </p:spTree>
    <p:extLst>
      <p:ext uri="{BB962C8B-B14F-4D97-AF65-F5344CB8AC3E}">
        <p14:creationId xmlns:p14="http://schemas.microsoft.com/office/powerpoint/2010/main" val="1033480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EF9AEC-3E6C-9FB5-5FD3-82CC1F9C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151" y="457200"/>
            <a:ext cx="8935463" cy="42709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4C6D29-43FD-7A7E-5789-98CB3E7D8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51" y="4867376"/>
            <a:ext cx="8935463" cy="32512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3EE554-1CC4-D811-78EE-DAC61BB5CA64}"/>
              </a:ext>
            </a:extLst>
          </p:cNvPr>
          <p:cNvSpPr txBox="1"/>
          <p:nvPr/>
        </p:nvSpPr>
        <p:spPr>
          <a:xfrm>
            <a:off x="505273" y="733503"/>
            <a:ext cx="4459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Deployment Health &amp; </a:t>
            </a:r>
          </a:p>
          <a:p>
            <a:r>
              <a:rPr lang="en-IN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Deployment Pipeline</a:t>
            </a:r>
          </a:p>
        </p:txBody>
      </p:sp>
    </p:spTree>
    <p:extLst>
      <p:ext uri="{BB962C8B-B14F-4D97-AF65-F5344CB8AC3E}">
        <p14:creationId xmlns:p14="http://schemas.microsoft.com/office/powerpoint/2010/main" val="603103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965A59-C6B1-5AD3-3FDC-D475F5C0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187" y="278781"/>
            <a:ext cx="8412798" cy="34837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1BE995-255B-6B3B-288F-90C1F468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187" y="3916060"/>
            <a:ext cx="8412798" cy="419948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6F9065-DA42-FF60-E1B2-E0603D8B8689}"/>
              </a:ext>
            </a:extLst>
          </p:cNvPr>
          <p:cNvSpPr txBox="1"/>
          <p:nvPr/>
        </p:nvSpPr>
        <p:spPr>
          <a:xfrm>
            <a:off x="345440" y="1054427"/>
            <a:ext cx="73152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Deployment History</a:t>
            </a:r>
            <a:r>
              <a:rPr lang="en-IN" sz="3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 </a:t>
            </a:r>
          </a:p>
          <a:p>
            <a:r>
              <a:rPr lang="en-IN" sz="32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&amp; Deployment pipeline</a:t>
            </a:r>
          </a:p>
        </p:txBody>
      </p:sp>
    </p:spTree>
    <p:extLst>
      <p:ext uri="{BB962C8B-B14F-4D97-AF65-F5344CB8AC3E}">
        <p14:creationId xmlns:p14="http://schemas.microsoft.com/office/powerpoint/2010/main" val="88845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486FB-BD1D-F097-DAD6-E2A30EF87343}"/>
              </a:ext>
            </a:extLst>
          </p:cNvPr>
          <p:cNvSpPr txBox="1"/>
          <p:nvPr/>
        </p:nvSpPr>
        <p:spPr>
          <a:xfrm>
            <a:off x="0" y="456707"/>
            <a:ext cx="7315200" cy="666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 Project Overview</a:t>
            </a:r>
            <a:endParaRPr lang="en-US" sz="36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0DD4B7C-FA08-8E24-5900-30388A07C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840"/>
            <a:ext cx="14630400" cy="68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67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72E4AD-7E1E-216C-315B-C18256753746}"/>
              </a:ext>
            </a:extLst>
          </p:cNvPr>
          <p:cNvSpPr txBox="1"/>
          <p:nvPr/>
        </p:nvSpPr>
        <p:spPr>
          <a:xfrm>
            <a:off x="3927230" y="3329970"/>
            <a:ext cx="6986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 YOU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133370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830" y="952619"/>
            <a:ext cx="13164741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55690" y="593887"/>
            <a:ext cx="8585200" cy="11328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Arial Black" panose="020B0A04020102020204" charset="0"/>
                <a:ea typeface="Syne Bold" pitchFamily="34" charset="-122"/>
                <a:cs typeface="Arial Black" panose="020B0A04020102020204" charset="0"/>
              </a:rPr>
              <a:t>Platform Technology &amp; ML Core</a:t>
            </a:r>
            <a:endParaRPr lang="en-US" sz="36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32751" y="1739900"/>
            <a:ext cx="13164820" cy="9709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latin typeface="+mn-ea"/>
                <a:ea typeface="Arimo" panose="020B0604020202020204" pitchFamily="34" charset="-122"/>
                <a:cs typeface="+mn-ea"/>
              </a:rPr>
              <a:t>Our NLU platform leverages a robust combination of modern technologies and advanced machine learning techniques to deliver an efficient, scalable, and intelligent system.</a:t>
            </a:r>
            <a:endParaRPr lang="en-US" sz="2000" dirty="0">
              <a:latin typeface="+mn-ea"/>
              <a:cs typeface="+mn-ea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94998" y="3135312"/>
            <a:ext cx="4248785" cy="4436745"/>
          </a:xfrm>
          <a:prstGeom prst="roundRect">
            <a:avLst>
              <a:gd name="adj" fmla="val 2655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Shape 4"/>
          <p:cNvSpPr/>
          <p:nvPr/>
        </p:nvSpPr>
        <p:spPr>
          <a:xfrm>
            <a:off x="709970" y="3332321"/>
            <a:ext cx="91440" cy="4132898"/>
          </a:xfrm>
          <a:prstGeom prst="roundRect">
            <a:avLst>
              <a:gd name="adj" fmla="val 34348"/>
            </a:avLst>
          </a:prstGeom>
          <a:solidFill>
            <a:srgbClr val="8061FF"/>
          </a:solidFill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1033780" y="3436620"/>
            <a:ext cx="2535555" cy="4356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charset="0"/>
                <a:ea typeface="Syne Bold" pitchFamily="34" charset="-122"/>
                <a:cs typeface="Arial Black" panose="020B0A04020102020204" charset="0"/>
              </a:rPr>
              <a:t>Dynamic Frontend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33581" y="3999044"/>
            <a:ext cx="3743819" cy="435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HTML5-</a:t>
            </a:r>
            <a:r>
              <a:rPr lang="en-US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 Markup structure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10325" y="4357371"/>
            <a:ext cx="3716020" cy="128042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SzPct val="100000"/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CSS3,CSS Grid and Flexbox </a:t>
            </a:r>
          </a:p>
          <a:p>
            <a:pPr marL="285750" indent="-285750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CSS for  CSS3,CSS Grid and Flexbox </a:t>
            </a:r>
          </a:p>
        </p:txBody>
      </p:sp>
      <p:sp>
        <p:nvSpPr>
          <p:cNvPr id="10" name="Text 8"/>
          <p:cNvSpPr/>
          <p:nvPr/>
        </p:nvSpPr>
        <p:spPr>
          <a:xfrm>
            <a:off x="1010325" y="5371291"/>
            <a:ext cx="3715703" cy="7734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JavaScript (Vanilla)-</a:t>
            </a:r>
            <a:r>
              <a:rPr lang="en-US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Client-Side logic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33780" y="6062289"/>
            <a:ext cx="3715703" cy="747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r>
              <a:rPr lang="en-US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Bootstrap 5.3- UI component library and responsive grid system </a:t>
            </a:r>
          </a:p>
          <a:p>
            <a:pPr marL="285750" indent="-285750" algn="l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5178157" y="3135312"/>
            <a:ext cx="4248785" cy="4448810"/>
          </a:xfrm>
          <a:prstGeom prst="roundRect">
            <a:avLst>
              <a:gd name="adj" fmla="val 2655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3" name="Shape 11"/>
          <p:cNvSpPr/>
          <p:nvPr/>
        </p:nvSpPr>
        <p:spPr>
          <a:xfrm>
            <a:off x="5167908" y="3332321"/>
            <a:ext cx="91440" cy="4132898"/>
          </a:xfrm>
          <a:prstGeom prst="roundRect">
            <a:avLst>
              <a:gd name="adj" fmla="val 34348"/>
            </a:avLst>
          </a:prstGeom>
          <a:solidFill>
            <a:srgbClr val="8061FF"/>
          </a:solidFill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5491520" y="3426460"/>
            <a:ext cx="2463165" cy="4457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charset="0"/>
                <a:ea typeface="Syne Bold" pitchFamily="34" charset="-122"/>
                <a:cs typeface="Arial Black" panose="020B0A04020102020204" charset="0"/>
              </a:rPr>
              <a:t>Scalable Backend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491520" y="3998000"/>
            <a:ext cx="3715822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FastAPI</a:t>
            </a:r>
            <a:r>
              <a:rPr lang="en-US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 - High-performance, asynchronous operations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491520" y="4741307"/>
            <a:ext cx="3715822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RESTful API</a:t>
            </a:r>
            <a:r>
              <a:rPr lang="en-US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 - Stateless microservices architecture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491520" y="5484614"/>
            <a:ext cx="3715822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Docker</a:t>
            </a:r>
            <a:r>
              <a:rPr lang="en-US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 - Containerized deployment for reliability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491520" y="6227921"/>
            <a:ext cx="3715822" cy="6700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JSON</a:t>
            </a:r>
            <a:r>
              <a:rPr lang="en-US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 - Lightweight metadata persistence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9648825" y="3110865"/>
            <a:ext cx="4248785" cy="4422775"/>
          </a:xfrm>
          <a:prstGeom prst="roundRect">
            <a:avLst>
              <a:gd name="adj" fmla="val 2655"/>
            </a:avLst>
          </a:prstGeom>
          <a:solidFill>
            <a:srgbClr val="0C0A33"/>
          </a:solidFill>
          <a:ln w="22860">
            <a:solidFill>
              <a:srgbClr val="4442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9625965" y="3332321"/>
            <a:ext cx="91440" cy="4132898"/>
          </a:xfrm>
          <a:prstGeom prst="roundRect">
            <a:avLst>
              <a:gd name="adj" fmla="val 34348"/>
            </a:avLst>
          </a:prstGeom>
          <a:solidFill>
            <a:srgbClr val="8061FF"/>
          </a:solidFill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9949815" y="3431540"/>
            <a:ext cx="2544445" cy="4406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Arial Black" panose="020B0A04020102020204" charset="0"/>
                <a:ea typeface="Syne Bold" pitchFamily="34" charset="-122"/>
                <a:cs typeface="Arial Black" panose="020B0A04020102020204" charset="0"/>
              </a:rPr>
              <a:t>Intelligent ML Core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949815" y="3894455"/>
            <a:ext cx="3716020" cy="11087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Active Learning</a:t>
            </a:r>
            <a:r>
              <a:rPr lang="en-US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 - Efficient model refinement through uncertainty sampling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949815" y="4961255"/>
            <a:ext cx="3716020" cy="784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SpaCy NER</a:t>
            </a:r>
            <a:r>
              <a:rPr lang="en-US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 - Custom entity recognition for specific domains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9949815" y="5695434"/>
            <a:ext cx="3716020" cy="8422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Rasa NLU</a:t>
            </a:r>
            <a:r>
              <a:rPr lang="en-US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 - Intent classification &amp; entity extraction capabilities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939288" y="6438384"/>
            <a:ext cx="3716020" cy="8454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600"/>
              </a:lnSpc>
              <a:buSzPct val="100000"/>
              <a:buFont typeface="Wingdings" panose="05000000000000000000" charset="0"/>
              <a:buChar char="v"/>
            </a:pPr>
            <a:r>
              <a:rPr lang="en-US" b="1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Transfer Learning</a:t>
            </a:r>
            <a:r>
              <a:rPr lang="en-US" dirty="0">
                <a:solidFill>
                  <a:srgbClr val="D9E1FF"/>
                </a:solidFill>
                <a:latin typeface="Arial" panose="020B0604020202020204" pitchFamily="34" charset="0"/>
                <a:ea typeface="Arimo" panose="020B0604020202020204" pitchFamily="34" charset="-122"/>
                <a:cs typeface="Arial" panose="020B0604020202020204" pitchFamily="34" charset="0"/>
              </a:rPr>
              <a:t> - Pre-trained embeddings for faster convergence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6C17C65-0490-77A8-BA3B-BF9DEDC93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3331113"/>
            <a:ext cx="5662247" cy="480083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24CC1AC-0278-67A9-2E1E-ED39EFF1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259" y="97653"/>
            <a:ext cx="8324633" cy="803429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2B7A2C-611E-8F11-CFA4-CCD0435008C7}"/>
              </a:ext>
            </a:extLst>
          </p:cNvPr>
          <p:cNvSpPr txBox="1"/>
          <p:nvPr/>
        </p:nvSpPr>
        <p:spPr>
          <a:xfrm>
            <a:off x="398584" y="867845"/>
            <a:ext cx="7315200" cy="444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600" b="1" dirty="0">
                <a:latin typeface="Arial Black" panose="020B0A04020102020204" charset="0"/>
                <a:ea typeface="Syne Bold" pitchFamily="34" charset="-122"/>
                <a:cs typeface="Arial Black" panose="020B0A04020102020204" charset="0"/>
              </a:rPr>
              <a:t>Dynamic Frontend</a:t>
            </a:r>
            <a:endParaRPr lang="en-US" sz="360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70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94EBE1A9-43D2-4AB4-E745-551B00B68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9" y="3023616"/>
            <a:ext cx="5878081" cy="51084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6643AE4-03E8-F553-60EB-10A3F4A99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648" y="109728"/>
            <a:ext cx="8206753" cy="802233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53221E-CE21-5944-C5AC-52F71A4558A9}"/>
              </a:ext>
            </a:extLst>
          </p:cNvPr>
          <p:cNvSpPr txBox="1"/>
          <p:nvPr/>
        </p:nvSpPr>
        <p:spPr>
          <a:xfrm>
            <a:off x="609600" y="817168"/>
            <a:ext cx="7315200" cy="444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3600" b="1" dirty="0">
                <a:latin typeface="Arial Black" panose="020B0A04020102020204" charset="0"/>
                <a:ea typeface="Syne Bold" pitchFamily="34" charset="-122"/>
                <a:cs typeface="Arial Black" panose="020B0A04020102020204" charset="0"/>
              </a:rPr>
              <a:t>Scalable Backend</a:t>
            </a:r>
            <a:endParaRPr lang="en-US" sz="360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434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1752" y="640080"/>
            <a:ext cx="7539276" cy="608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endParaRPr lang="en-US" sz="3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hape 1"/>
          <p:cNvSpPr/>
          <p:nvPr/>
        </p:nvSpPr>
        <p:spPr>
          <a:xfrm>
            <a:off x="482685" y="1509511"/>
            <a:ext cx="4292441" cy="3251748"/>
          </a:xfrm>
          <a:prstGeom prst="roundRect">
            <a:avLst>
              <a:gd name="adj" fmla="val 3621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402595" y="1640852"/>
            <a:ext cx="91440" cy="3030260"/>
          </a:xfrm>
          <a:prstGeom prst="roundRect">
            <a:avLst>
              <a:gd name="adj" fmla="val 31958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46844" y="1840752"/>
            <a:ext cx="3708678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Degradation Over Time</a:t>
            </a:r>
            <a:endParaRPr lang="en-US" sz="2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46844" y="2479782"/>
            <a:ext cx="3788569" cy="155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Active learning loop continuously identifies edge cases and low-confidence predictions, enabling proactive retraining before accuracy drops impact production systems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hape 5"/>
          <p:cNvSpPr/>
          <p:nvPr/>
        </p:nvSpPr>
        <p:spPr>
          <a:xfrm>
            <a:off x="5301965" y="1512474"/>
            <a:ext cx="4292441" cy="3287015"/>
          </a:xfrm>
          <a:prstGeom prst="roundRect">
            <a:avLst>
              <a:gd name="adj" fmla="val 3621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5192691" y="1620255"/>
            <a:ext cx="91440" cy="3030260"/>
          </a:xfrm>
          <a:prstGeom prst="roundRect">
            <a:avLst>
              <a:gd name="adj" fmla="val 31958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491655" y="1771653"/>
            <a:ext cx="3788569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Deployment Consistency &amp; Reliability</a:t>
            </a:r>
            <a:endParaRPr lang="en-US" sz="2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5509489" y="2446024"/>
            <a:ext cx="3788569" cy="155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Docker-based pipeline eliminates "works on my machine" issues. Every deployment follows the same validated 4-step process with health checks, ensuring reproducible production releases.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10068834" y="1539585"/>
            <a:ext cx="4292441" cy="3259903"/>
          </a:xfrm>
          <a:prstGeom prst="roundRect">
            <a:avLst>
              <a:gd name="adj" fmla="val 3621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2" name="Shape 10"/>
          <p:cNvSpPr/>
          <p:nvPr/>
        </p:nvSpPr>
        <p:spPr>
          <a:xfrm>
            <a:off x="10023114" y="1640852"/>
            <a:ext cx="91440" cy="3030260"/>
          </a:xfrm>
          <a:prstGeom prst="roundRect">
            <a:avLst>
              <a:gd name="adj" fmla="val 31958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10274458" y="1764200"/>
            <a:ext cx="4166907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Quality &amp; Annotation Bottleneck</a:t>
            </a:r>
            <a:endParaRPr lang="en-US" sz="2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274458" y="2433995"/>
            <a:ext cx="3845523" cy="18695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Structured annotation workflow with entity/intent management prevents labeling inconsistencies. Intelligent uncertainty detection prioritizes samples that need human review, maximizing annotator productivity.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2773157" y="5153781"/>
            <a:ext cx="4292441" cy="2989934"/>
          </a:xfrm>
          <a:prstGeom prst="roundRect">
            <a:avLst>
              <a:gd name="adj" fmla="val 4025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6" name="Shape 14"/>
          <p:cNvSpPr/>
          <p:nvPr/>
        </p:nvSpPr>
        <p:spPr>
          <a:xfrm>
            <a:off x="2695223" y="5260093"/>
            <a:ext cx="91440" cy="2725936"/>
          </a:xfrm>
          <a:prstGeom prst="roundRect">
            <a:avLst>
              <a:gd name="adj" fmla="val 31958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2953161" y="5330078"/>
            <a:ext cx="4074795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Version Control &amp; Rollback Complexity</a:t>
            </a:r>
            <a:endParaRPr lang="en-US" sz="2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 16"/>
          <p:cNvSpPr/>
          <p:nvPr/>
        </p:nvSpPr>
        <p:spPr>
          <a:xfrm>
            <a:off x="3075341" y="5968232"/>
            <a:ext cx="4074795" cy="178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Complete metadata tracking for every model version enables instant rollback to previous states. JSON-based versioning ensures full reproducibility and audit trail compliance.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667246" y="5164959"/>
            <a:ext cx="4292441" cy="2989934"/>
          </a:xfrm>
          <a:prstGeom prst="roundRect">
            <a:avLst>
              <a:gd name="adj" fmla="val 4025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7602818" y="5330078"/>
            <a:ext cx="91440" cy="2725936"/>
          </a:xfrm>
          <a:prstGeom prst="roundRect">
            <a:avLst>
              <a:gd name="adj" fmla="val 31958"/>
            </a:avLst>
          </a:prstGeom>
          <a:solidFill>
            <a:srgbClr val="403CC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8112941" y="5425624"/>
            <a:ext cx="3509605" cy="304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Multi-Workspace Scalability</a:t>
            </a:r>
            <a:endParaRPr lang="en-US" sz="20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Text 20"/>
          <p:cNvSpPr/>
          <p:nvPr/>
        </p:nvSpPr>
        <p:spPr>
          <a:xfrm>
            <a:off x="8048938" y="5839729"/>
            <a:ext cx="3788569" cy="1869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Isolated workspace architecture allows teams to manage separate projects without conflicts. Centralized dashboard provides oversight while maintaining security boundaries </a:t>
            </a:r>
            <a:r>
              <a:rPr lang="en-US" dirty="0">
                <a:solidFill>
                  <a:srgbClr val="E0D6DE"/>
                </a:solidFill>
                <a:latin typeface="Times New Roman" panose="02020603050405020304" pitchFamily="18" charset="0"/>
                <a:ea typeface="Noto Sans TC" pitchFamily="34" charset="-122"/>
                <a:cs typeface="Times New Roman" panose="02020603050405020304" pitchFamily="18" charset="0"/>
              </a:rPr>
              <a:t>between environments.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EB30FC-0EDC-7FBA-2115-AF48598665BF}"/>
              </a:ext>
            </a:extLst>
          </p:cNvPr>
          <p:cNvSpPr txBox="1"/>
          <p:nvPr/>
        </p:nvSpPr>
        <p:spPr>
          <a:xfrm>
            <a:off x="287618" y="478407"/>
            <a:ext cx="7315200" cy="6660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600" b="1" dirty="0"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Critical Challenges</a:t>
            </a:r>
            <a:endParaRPr lang="en-US" sz="3600" dirty="0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79726" y="603234"/>
            <a:ext cx="7519749" cy="5560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Arial Black" panose="020B0A04020102020204" charset="0"/>
                <a:ea typeface="Inter Bold" pitchFamily="34" charset="-122"/>
                <a:cs typeface="Arial Black" panose="020B0A04020102020204" charset="0"/>
              </a:rPr>
              <a:t>Model Architecture &amp; Performance</a:t>
            </a:r>
            <a:endParaRPr lang="en-US" sz="32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33131" y="1631494"/>
            <a:ext cx="3860363" cy="2725221"/>
          </a:xfrm>
          <a:prstGeom prst="roundRect">
            <a:avLst>
              <a:gd name="adj" fmla="val 3219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5" name="Shape 2"/>
          <p:cNvSpPr/>
          <p:nvPr/>
        </p:nvSpPr>
        <p:spPr>
          <a:xfrm>
            <a:off x="6583022" y="1828333"/>
            <a:ext cx="533757" cy="533757"/>
          </a:xfrm>
          <a:prstGeom prst="roundRect">
            <a:avLst>
              <a:gd name="adj" fmla="val 17129678"/>
            </a:avLst>
          </a:prstGeom>
          <a:solidFill>
            <a:srgbClr val="2B0AFF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686385" y="1970959"/>
            <a:ext cx="383076" cy="2677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207149" y="2281729"/>
            <a:ext cx="2298065" cy="2781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Dual Model Support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6824476" y="2870446"/>
            <a:ext cx="3489325" cy="965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SpaCy and Rasa NLU models with seamless switching between frameworks based on project requirements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479643" y="1617940"/>
            <a:ext cx="3860363" cy="2725220"/>
          </a:xfrm>
          <a:prstGeom prst="roundRect">
            <a:avLst>
              <a:gd name="adj" fmla="val 3219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0" name="Shape 6"/>
          <p:cNvSpPr/>
          <p:nvPr/>
        </p:nvSpPr>
        <p:spPr>
          <a:xfrm>
            <a:off x="10666570" y="1837934"/>
            <a:ext cx="533757" cy="533757"/>
          </a:xfrm>
          <a:prstGeom prst="roundRect">
            <a:avLst>
              <a:gd name="adj" fmla="val 17129678"/>
            </a:avLst>
          </a:prstGeom>
          <a:solidFill>
            <a:srgbClr val="2B0AFF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3373" y="1975562"/>
            <a:ext cx="240149" cy="24014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1200327" y="2301953"/>
            <a:ext cx="2418993" cy="2780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Performance Tracking</a:t>
            </a:r>
          </a:p>
        </p:txBody>
      </p:sp>
      <p:sp>
        <p:nvSpPr>
          <p:cNvPr id="13" name="Text 8"/>
          <p:cNvSpPr/>
          <p:nvPr/>
        </p:nvSpPr>
        <p:spPr>
          <a:xfrm>
            <a:off x="10719792" y="2851317"/>
            <a:ext cx="3489365" cy="854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Real-time accuracy visualization showing current model performance at 73.28% with trend analysis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443918" y="4631371"/>
            <a:ext cx="7898606" cy="2036921"/>
          </a:xfrm>
          <a:prstGeom prst="roundRect">
            <a:avLst>
              <a:gd name="adj" fmla="val 3669"/>
            </a:avLst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15" name="Shape 10"/>
          <p:cNvSpPr/>
          <p:nvPr/>
        </p:nvSpPr>
        <p:spPr>
          <a:xfrm>
            <a:off x="6644964" y="4810089"/>
            <a:ext cx="533757" cy="569595"/>
          </a:xfrm>
          <a:prstGeom prst="roundRect">
            <a:avLst>
              <a:gd name="adj" fmla="val 17129678"/>
            </a:avLst>
          </a:prstGeom>
          <a:solidFill>
            <a:srgbClr val="2B0AFF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9455" y="4974811"/>
            <a:ext cx="240149" cy="24014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198257" y="5261438"/>
            <a:ext cx="2315848" cy="4221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Version Control</a:t>
            </a:r>
            <a:endParaRPr lang="en-US" sz="1750" dirty="0">
              <a:solidFill>
                <a:schemeClr val="accent4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902766" y="5747176"/>
            <a:ext cx="7527608" cy="5695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Complete version history with tar.gz model files and JSON metadata for every training iteration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6379726" y="7123268"/>
            <a:ext cx="8452624" cy="11950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600" dirty="0"/>
          </a:p>
        </p:txBody>
      </p:sp>
      <p:pic>
        <p:nvPicPr>
          <p:cNvPr id="20" name="Picture 19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34FE047D-EA23-0840-4B92-F61414093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6047714" cy="822960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21" name="Shape 9">
            <a:extLst>
              <a:ext uri="{FF2B5EF4-FFF2-40B4-BE49-F238E27FC236}">
                <a16:creationId xmlns:a16="http://schemas.microsoft.com/office/drawing/2014/main" id="{F77B491A-AA90-8300-CCEC-B57B81997BAA}"/>
              </a:ext>
            </a:extLst>
          </p:cNvPr>
          <p:cNvSpPr/>
          <p:nvPr/>
        </p:nvSpPr>
        <p:spPr>
          <a:xfrm>
            <a:off x="6152520" y="6921997"/>
            <a:ext cx="8366368" cy="1292406"/>
          </a:xfrm>
          <a:prstGeom prst="roundRect">
            <a:avLst>
              <a:gd name="adj" fmla="val 3669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ts val="2200"/>
              </a:lnSpc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Inter" panose="02000503000000020004" pitchFamily="34" charset="0"/>
                <a:ea typeface="Inter" panose="02000503000000020004" pitchFamily="34" charset="-122"/>
                <a:cs typeface="Inter" panose="02000503000000020004" pitchFamily="34" charset="-120"/>
              </a:rPr>
              <a:t>Each model version maintains comprehensive metadata including training timestamps, configuration parameters, and performance metrics, ensuring full traceability throughout the development lifecycle.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ystem architecture overview&#10;&#10;AI-generated content may be incorrect.">
            <a:extLst>
              <a:ext uri="{FF2B5EF4-FFF2-40B4-BE49-F238E27FC236}">
                <a16:creationId xmlns:a16="http://schemas.microsoft.com/office/drawing/2014/main" id="{91214DB6-5203-0E9F-D014-CD4CC6F1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816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507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4.2125196850394,&quot;left&quot;:486.57188976377955,&quot;top&quot;:163.70622047244095,&quot;width&quot;:610.85622047244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5.30629921259845,&quot;left&quot;:45.63748031496063,&quot;top&quot;:203.08125984251967,&quot;width&quot;:623.7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1693</TotalTime>
  <Words>1061</Words>
  <Application>Microsoft Office PowerPoint</Application>
  <PresentationFormat>Custom</PresentationFormat>
  <Paragraphs>164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Sora Medium</vt:lpstr>
      <vt:lpstr>Inter Bold</vt:lpstr>
      <vt:lpstr>Times New Roman</vt:lpstr>
      <vt:lpstr>Inter</vt:lpstr>
      <vt:lpstr>Source Serif 4 Semi Bold</vt:lpstr>
      <vt:lpstr>Arial</vt:lpstr>
      <vt:lpstr>Calibri</vt:lpstr>
      <vt:lpstr>Inter Light</vt:lpstr>
      <vt:lpstr>Noto Sans TC</vt:lpstr>
      <vt:lpstr>SimSun</vt:lpstr>
      <vt:lpstr>Wingdings 3</vt:lpstr>
      <vt:lpstr>Wingdings</vt:lpstr>
      <vt:lpstr>Arial Black</vt:lpstr>
      <vt:lpstr>Source Sans 3</vt:lpstr>
      <vt:lpstr>Century Gothic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Varunkumar Singh</dc:creator>
  <cp:lastModifiedBy>venupriya d</cp:lastModifiedBy>
  <cp:revision>16</cp:revision>
  <dcterms:created xsi:type="dcterms:W3CDTF">2025-11-13T15:53:00Z</dcterms:created>
  <dcterms:modified xsi:type="dcterms:W3CDTF">2025-11-19T16:08:07Z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955FF6280747480DAEE8859465DD0C1B_13</vt:lpwstr>
  </property>
  <property fmtid="{D5CDD505-2E9C-101B-9397-08002B2CF9AE}" pid="3" name="KSOProductBuildVer">
    <vt:lpwstr>1033-12.2.0.23155</vt:lpwstr>
  </property>
</Properties>
</file>